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8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82" r:id="rId14"/>
    <p:sldId id="283" r:id="rId15"/>
    <p:sldId id="284" r:id="rId16"/>
    <p:sldId id="289" r:id="rId17"/>
    <p:sldId id="285" r:id="rId18"/>
    <p:sldId id="286" r:id="rId19"/>
    <p:sldId id="290" r:id="rId20"/>
    <p:sldId id="287" r:id="rId21"/>
    <p:sldId id="288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91" r:id="rId34"/>
    <p:sldId id="278" r:id="rId35"/>
    <p:sldId id="279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4" autoAdjust="0"/>
    <p:restoredTop sz="61325" autoAdjust="0"/>
  </p:normalViewPr>
  <p:slideViewPr>
    <p:cSldViewPr snapToGrid="0">
      <p:cViewPr varScale="1">
        <p:scale>
          <a:sx n="48" d="100"/>
          <a:sy n="48" d="100"/>
        </p:scale>
        <p:origin x="13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8A03A-CF95-4CBF-B13A-316F21F42D2D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4C6A82-E0B8-4A4E-A8DE-C442839A7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6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76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90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Cocok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kategori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banyak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Misalnya</a:t>
            </a:r>
            <a:r>
              <a:rPr lang="en-US" baseline="0" dirty="0" smtClean="0"/>
              <a:t> :</a:t>
            </a:r>
          </a:p>
          <a:p>
            <a:r>
              <a:rPr lang="en-US" baseline="0" dirty="0" smtClean="0"/>
              <a:t>6</a:t>
            </a:r>
          </a:p>
          <a:p>
            <a:r>
              <a:rPr lang="en-US" baseline="0" dirty="0" smtClean="0"/>
              <a:t>6 : 2 = (</a:t>
            </a:r>
            <a:r>
              <a:rPr lang="en-US" baseline="0" dirty="0" err="1" smtClean="0"/>
              <a:t>dapet</a:t>
            </a:r>
            <a:r>
              <a:rPr lang="en-US" baseline="0" dirty="0" smtClean="0"/>
              <a:t>) 3 + (</a:t>
            </a:r>
            <a:r>
              <a:rPr lang="en-US" baseline="0" dirty="0" err="1" smtClean="0"/>
              <a:t>sisa</a:t>
            </a:r>
            <a:r>
              <a:rPr lang="en-US" baseline="0" dirty="0" smtClean="0"/>
              <a:t>) 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 : 2 = (</a:t>
            </a:r>
            <a:r>
              <a:rPr lang="en-US" baseline="0" dirty="0" err="1" smtClean="0"/>
              <a:t>dapet</a:t>
            </a:r>
            <a:r>
              <a:rPr lang="en-US" baseline="0" dirty="0" smtClean="0"/>
              <a:t>) 1 + (</a:t>
            </a:r>
            <a:r>
              <a:rPr lang="en-US" baseline="0" dirty="0" err="1" smtClean="0"/>
              <a:t>sisa</a:t>
            </a:r>
            <a:r>
              <a:rPr lang="en-US" baseline="0" dirty="0" smtClean="0"/>
              <a:t>) 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1: 2 = (</a:t>
            </a:r>
            <a:r>
              <a:rPr lang="en-US" baseline="0" dirty="0" err="1" smtClean="0"/>
              <a:t>dapet</a:t>
            </a:r>
            <a:r>
              <a:rPr lang="en-US" baseline="0" dirty="0" smtClean="0"/>
              <a:t>)  0 + (</a:t>
            </a:r>
            <a:r>
              <a:rPr lang="en-US" baseline="0" dirty="0" err="1" smtClean="0"/>
              <a:t>sisa</a:t>
            </a:r>
            <a:r>
              <a:rPr lang="en-US" baseline="0" dirty="0" smtClean="0"/>
              <a:t>) 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	</a:t>
            </a:r>
            <a:r>
              <a:rPr lang="en-US" baseline="0" dirty="0" err="1" smtClean="0"/>
              <a:t>sisa</a:t>
            </a:r>
            <a:r>
              <a:rPr lang="en-US" baseline="0" dirty="0" smtClean="0"/>
              <a:t> di revers, </a:t>
            </a:r>
            <a:r>
              <a:rPr lang="en-US" baseline="0" dirty="0" err="1" smtClean="0"/>
              <a:t>jadi</a:t>
            </a:r>
            <a:r>
              <a:rPr lang="en-US" baseline="0" dirty="0" smtClean="0"/>
              <a:t> binary 6 </a:t>
            </a:r>
            <a:r>
              <a:rPr lang="en-US" baseline="0" dirty="0" err="1" smtClean="0"/>
              <a:t>itu</a:t>
            </a:r>
            <a:r>
              <a:rPr lang="en-US" baseline="0" dirty="0" smtClean="0"/>
              <a:t> 110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32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belakang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dimulai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70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17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.fit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di train set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menghindari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en-US" dirty="0" smtClean="0"/>
              <a:t> information leakage.</a:t>
            </a:r>
          </a:p>
          <a:p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Kalo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pake</a:t>
            </a:r>
            <a:r>
              <a:rPr lang="en-US" baseline="0" dirty="0" smtClean="0"/>
              <a:t> .</a:t>
            </a:r>
            <a:r>
              <a:rPr lang="en-US" baseline="0" dirty="0" err="1" smtClean="0"/>
              <a:t>fit_transform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pakenya</a:t>
            </a:r>
            <a:r>
              <a:rPr lang="en-US" baseline="0" dirty="0" smtClean="0"/>
              <a:t> di train set </a:t>
            </a:r>
            <a:r>
              <a:rPr lang="en-US" baseline="0" dirty="0" err="1" smtClean="0"/>
              <a:t>aja</a:t>
            </a:r>
            <a:r>
              <a:rPr lang="en-US" baseline="0" dirty="0" smtClean="0"/>
              <a:t>, di test </a:t>
            </a:r>
            <a:r>
              <a:rPr lang="en-US" baseline="0" dirty="0" err="1" smtClean="0"/>
              <a:t>setnya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pake</a:t>
            </a:r>
            <a:r>
              <a:rPr lang="en-US" baseline="0" dirty="0" smtClean="0"/>
              <a:t> .transform </a:t>
            </a:r>
            <a:r>
              <a:rPr lang="en-US" baseline="0" dirty="0" err="1" smtClean="0"/>
              <a:t>aja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Inverse transform </a:t>
            </a:r>
            <a:r>
              <a:rPr lang="en-US" baseline="0" dirty="0" err="1" smtClean="0"/>
              <a:t>itu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kalo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itu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ikutan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</a:t>
            </a:r>
            <a:r>
              <a:rPr lang="en-US" baseline="0" dirty="0" smtClean="0"/>
              <a:t> scaling, </a:t>
            </a:r>
            <a:r>
              <a:rPr lang="en-US" baseline="0" dirty="0" err="1" smtClean="0"/>
              <a:t>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dibalikin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25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Missing value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selalu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kosong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tapi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sesuai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termauk</a:t>
            </a:r>
            <a:r>
              <a:rPr lang="en-US" baseline="0" dirty="0" smtClean="0"/>
              <a:t>(</a:t>
            </a:r>
            <a:r>
              <a:rPr lang="en-US" baseline="0" dirty="0" err="1" smtClean="0"/>
              <a:t>contojh</a:t>
            </a:r>
            <a:r>
              <a:rPr lang="en-US" baseline="0" dirty="0" smtClean="0"/>
              <a:t>: 999, unknown)</a:t>
            </a:r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Cirinya</a:t>
            </a:r>
            <a:r>
              <a:rPr lang="en-US" baseline="0" dirty="0" smtClean="0"/>
              <a:t> di df.info() </a:t>
            </a:r>
            <a:r>
              <a:rPr lang="en-US" baseline="0" dirty="0" err="1" smtClean="0"/>
              <a:t>berbentuk</a:t>
            </a:r>
            <a:r>
              <a:rPr lang="en-US" baseline="0" dirty="0" smtClean="0"/>
              <a:t> object, </a:t>
            </a:r>
            <a:r>
              <a:rPr lang="en-US" baseline="0" dirty="0" err="1" smtClean="0"/>
              <a:t>perlu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dicurigai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Jika</a:t>
            </a:r>
            <a:r>
              <a:rPr lang="en-US" dirty="0" smtClean="0"/>
              <a:t> missing value &gt;</a:t>
            </a:r>
            <a:r>
              <a:rPr lang="en-US" baseline="0" dirty="0" smtClean="0"/>
              <a:t> 50 % </a:t>
            </a:r>
            <a:r>
              <a:rPr lang="en-US" baseline="0" dirty="0" err="1" smtClean="0"/>
              <a:t>itu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lebih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dihapus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90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Teknik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sederhana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mengatasi</a:t>
            </a:r>
            <a:r>
              <a:rPr lang="en-US" baseline="0" dirty="0" smtClean="0"/>
              <a:t> missing value: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Hapus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jika</a:t>
            </a:r>
            <a:r>
              <a:rPr lang="en-US" baseline="0" dirty="0" smtClean="0"/>
              <a:t> missing value &gt;50%,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menjadikan</a:t>
            </a:r>
            <a:r>
              <a:rPr lang="en-US" baseline="0" dirty="0" smtClean="0"/>
              <a:t> data bias)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Hapus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baris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Mengisi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mean/median/modus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57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Cara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advanced: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Regression imputation (</a:t>
            </a:r>
            <a:r>
              <a:rPr lang="en-US" dirty="0" err="1" smtClean="0"/>
              <a:t>melihat</a:t>
            </a:r>
            <a:r>
              <a:rPr lang="en-US" dirty="0" smtClean="0"/>
              <a:t> </a:t>
            </a:r>
            <a:r>
              <a:rPr lang="en-US" dirty="0" err="1" smtClean="0"/>
              <a:t>kolom</a:t>
            </a:r>
            <a:r>
              <a:rPr lang="en-US" dirty="0" smtClean="0"/>
              <a:t> mana </a:t>
            </a:r>
            <a:r>
              <a:rPr lang="en-US" dirty="0" err="1" smtClean="0"/>
              <a:t>yg</a:t>
            </a:r>
            <a:r>
              <a:rPr lang="en-US" dirty="0" smtClean="0"/>
              <a:t> paling </a:t>
            </a:r>
            <a:r>
              <a:rPr lang="en-US" dirty="0" err="1" smtClean="0"/>
              <a:t>berkorelasi</a:t>
            </a:r>
            <a:r>
              <a:rPr lang="en-US" dirty="0" smtClean="0"/>
              <a:t>,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…..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……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…..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65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Sebelum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mengisi</a:t>
            </a:r>
            <a:r>
              <a:rPr lang="en-US" baseline="0" dirty="0" smtClean="0"/>
              <a:t> missing value: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jika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memungkinan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telusuri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datanya</a:t>
            </a:r>
            <a:r>
              <a:rPr lang="en-US" baseline="0" dirty="0" smtClean="0"/>
              <a:t>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Biarkan</a:t>
            </a:r>
            <a:r>
              <a:rPr lang="en-US" baseline="0" dirty="0" smtClean="0"/>
              <a:t> missing,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beberapa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otomatis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menghandel</a:t>
            </a:r>
            <a:r>
              <a:rPr lang="en-US" baseline="0" dirty="0" smtClean="0"/>
              <a:t> missing value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82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ML </a:t>
            </a:r>
            <a:r>
              <a:rPr lang="en-US" dirty="0" err="1" smtClean="0"/>
              <a:t>hasilnya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jika</a:t>
            </a:r>
            <a:r>
              <a:rPr lang="en-US" baseline="0" dirty="0" smtClean="0"/>
              <a:t> data preparation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baik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854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 learn: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Simple imputer (mean, median, mode, constant value)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Multivariate feature imputation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KNN</a:t>
            </a:r>
            <a:r>
              <a:rPr lang="en-US" baseline="0" dirty="0" smtClean="0"/>
              <a:t> imputer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27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Hati2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mean/median: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Jika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datanya</a:t>
            </a:r>
            <a:r>
              <a:rPr lang="en-US" baseline="0" dirty="0" smtClean="0"/>
              <a:t> normal </a:t>
            </a:r>
            <a:r>
              <a:rPr lang="en-US" baseline="0" dirty="0" err="1" smtClean="0"/>
              <a:t>bisa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pake</a:t>
            </a:r>
            <a:r>
              <a:rPr lang="en-US" baseline="0" dirty="0" smtClean="0"/>
              <a:t> mean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Kalo</a:t>
            </a:r>
            <a:r>
              <a:rPr lang="en-US" baseline="0" dirty="0" smtClean="0"/>
              <a:t> skew, </a:t>
            </a:r>
            <a:r>
              <a:rPr lang="en-US" baseline="0" dirty="0" err="1" smtClean="0"/>
              <a:t>pake</a:t>
            </a:r>
            <a:r>
              <a:rPr lang="en-US" baseline="0" dirty="0" smtClean="0"/>
              <a:t> median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93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Kalau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kategorikal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pakenya</a:t>
            </a:r>
            <a:r>
              <a:rPr lang="en-US" baseline="0" dirty="0" smtClean="0"/>
              <a:t> mode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90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kategorikal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langsung</a:t>
            </a:r>
            <a:r>
              <a:rPr lang="en-US" dirty="0" smtClean="0"/>
              <a:t> </a:t>
            </a:r>
            <a:r>
              <a:rPr lang="en-US" dirty="0" err="1" smtClean="0"/>
              <a:t>memasukkan</a:t>
            </a:r>
            <a:r>
              <a:rPr lang="en-US" dirty="0" smtClean="0"/>
              <a:t> value </a:t>
            </a:r>
            <a:r>
              <a:rPr lang="en-US" dirty="0" err="1" smtClean="0"/>
              <a:t>tertentu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82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numerical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multivariable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sekaligus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itterative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Cara </a:t>
            </a:r>
            <a:r>
              <a:rPr lang="en-US" baseline="0" dirty="0" err="1" smtClean="0"/>
              <a:t>kerja</a:t>
            </a:r>
            <a:r>
              <a:rPr lang="en-US" baseline="0" dirty="0" smtClean="0"/>
              <a:t>: Predict missing value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Regress </a:t>
            </a:r>
            <a:r>
              <a:rPr lang="en-US" baseline="0" dirty="0" err="1" smtClean="0"/>
              <a:t>algoritm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42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numerical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multivariable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sekaligus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Cara </a:t>
            </a:r>
            <a:r>
              <a:rPr lang="en-US" baseline="0" dirty="0" err="1" smtClean="0"/>
              <a:t>kerja</a:t>
            </a:r>
            <a:r>
              <a:rPr lang="en-US" baseline="0" dirty="0" smtClean="0"/>
              <a:t>: Predict missing value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KNN </a:t>
            </a:r>
            <a:r>
              <a:rPr lang="en-US" baseline="0" dirty="0" err="1" smtClean="0"/>
              <a:t>algoritm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67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 </a:t>
            </a:r>
            <a:r>
              <a:rPr lang="en-US" dirty="0" err="1" smtClean="0"/>
              <a:t>untuk</a:t>
            </a:r>
            <a:r>
              <a:rPr lang="en-US" dirty="0" smtClean="0"/>
              <a:t> flask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37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Outliers </a:t>
            </a:r>
            <a:r>
              <a:rPr lang="en-US" dirty="0" err="1" smtClean="0"/>
              <a:t>gak</a:t>
            </a:r>
            <a:r>
              <a:rPr lang="en-US" dirty="0" smtClean="0"/>
              <a:t> </a:t>
            </a:r>
            <a:r>
              <a:rPr lang="en-US" dirty="0" err="1" smtClean="0"/>
              <a:t>selalu</a:t>
            </a:r>
            <a:r>
              <a:rPr lang="en-US" dirty="0" smtClean="0"/>
              <a:t>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dihapus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925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Outlier = </a:t>
            </a: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poin</a:t>
            </a:r>
            <a:r>
              <a:rPr lang="en-US" dirty="0" smtClean="0"/>
              <a:t> </a:t>
            </a:r>
            <a:r>
              <a:rPr lang="en-US" dirty="0" err="1" smtClean="0"/>
              <a:t>observasi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jauh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observasi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lainnya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Outlier </a:t>
            </a:r>
            <a:r>
              <a:rPr lang="en-US" baseline="0" dirty="0" err="1" smtClean="0"/>
              <a:t>bisa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mengindikasikan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sebua</a:t>
            </a:r>
            <a:r>
              <a:rPr lang="en-US" baseline="0" dirty="0" smtClean="0"/>
              <a:t> error /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variability di </a:t>
            </a:r>
            <a:r>
              <a:rPr lang="en-US" baseline="0" dirty="0" err="1" smtClean="0"/>
              <a:t>penghitungan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Tipe</a:t>
            </a:r>
            <a:r>
              <a:rPr lang="en-US" dirty="0" smtClean="0"/>
              <a:t> outlier: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Global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Contextual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collective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59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Global = data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jauh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diantara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lainnya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Contoh</a:t>
            </a:r>
            <a:r>
              <a:rPr lang="en-US" baseline="0" dirty="0" smtClean="0"/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83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 engineering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garbage in = garbage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75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Contextual outliers:</a:t>
            </a:r>
          </a:p>
          <a:p>
            <a:r>
              <a:rPr lang="en-US" dirty="0" smtClean="0"/>
              <a:t>Data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jauh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lainnya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konteks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sama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Contoh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Bagi</a:t>
            </a:r>
            <a:r>
              <a:rPr lang="en-US" baseline="0" dirty="0" smtClean="0"/>
              <a:t> orang </a:t>
            </a:r>
            <a:r>
              <a:rPr lang="en-US" baseline="0" dirty="0" err="1" smtClean="0"/>
              <a:t>amerika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tinggi</a:t>
            </a:r>
            <a:r>
              <a:rPr lang="en-US" baseline="0" dirty="0" smtClean="0"/>
              <a:t> 180 </a:t>
            </a:r>
            <a:r>
              <a:rPr lang="en-US" baseline="0" dirty="0" err="1" smtClean="0"/>
              <a:t>itu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wajar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bagi</a:t>
            </a:r>
            <a:r>
              <a:rPr lang="en-US" baseline="0" dirty="0" smtClean="0"/>
              <a:t> orang </a:t>
            </a:r>
            <a:r>
              <a:rPr lang="en-US" baseline="0" dirty="0" err="1" smtClean="0"/>
              <a:t>asia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(outliers </a:t>
            </a:r>
            <a:r>
              <a:rPr lang="en-US" baseline="0" dirty="0" err="1" smtClean="0"/>
              <a:t>bagi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asia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83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Collective outlier = </a:t>
            </a:r>
            <a:r>
              <a:rPr lang="en-US" dirty="0" err="1" smtClean="0"/>
              <a:t>suatu</a:t>
            </a:r>
            <a:r>
              <a:rPr lang="en-US" dirty="0" smtClean="0"/>
              <a:t> KUMPULAN data </a:t>
            </a:r>
            <a:r>
              <a:rPr lang="en-US" dirty="0" err="1" smtClean="0"/>
              <a:t>poin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berbeda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Biasanya</a:t>
            </a:r>
            <a:r>
              <a:rPr lang="en-US" baseline="0" dirty="0" smtClean="0"/>
              <a:t> di data time series, data </a:t>
            </a:r>
            <a:r>
              <a:rPr lang="en-US" baseline="0" dirty="0" err="1" smtClean="0"/>
              <a:t>spasial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066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Outlier </a:t>
            </a:r>
            <a:r>
              <a:rPr lang="en-US" dirty="0" err="1" smtClean="0"/>
              <a:t>pake</a:t>
            </a:r>
            <a:r>
              <a:rPr lang="en-US" dirty="0" smtClean="0"/>
              <a:t> univariate bias </a:t>
            </a:r>
            <a:r>
              <a:rPr lang="en-US" dirty="0" err="1" smtClean="0"/>
              <a:t>pake</a:t>
            </a:r>
            <a:r>
              <a:rPr lang="en-US" dirty="0" smtClean="0"/>
              <a:t> IQR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249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kiri</a:t>
            </a:r>
            <a:r>
              <a:rPr lang="en-US" dirty="0" smtClean="0"/>
              <a:t>: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Sumbu</a:t>
            </a:r>
            <a:r>
              <a:rPr lang="en-US" dirty="0" smtClean="0"/>
              <a:t> x </a:t>
            </a:r>
            <a:r>
              <a:rPr lang="en-US" dirty="0" err="1" smtClean="0"/>
              <a:t>dan</a:t>
            </a:r>
            <a:r>
              <a:rPr lang="en-US" dirty="0" smtClean="0"/>
              <a:t> y </a:t>
            </a:r>
            <a:r>
              <a:rPr lang="en-US" dirty="0" err="1" smtClean="0"/>
              <a:t>itu</a:t>
            </a:r>
            <a:r>
              <a:rPr lang="en-US" dirty="0" smtClean="0"/>
              <a:t> outliers </a:t>
            </a:r>
            <a:r>
              <a:rPr lang="en-US" dirty="0" err="1" smtClean="0"/>
              <a:t>jadi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merusak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garis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regressinya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970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Binning = </a:t>
            </a:r>
            <a:r>
              <a:rPr lang="en-US" dirty="0" err="1" smtClean="0"/>
              <a:t>mengelompokkan</a:t>
            </a:r>
            <a:r>
              <a:rPr lang="en-US" dirty="0" smtClean="0"/>
              <a:t> variable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numerik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menjadi</a:t>
            </a:r>
            <a:r>
              <a:rPr lang="en-US" baseline="0" dirty="0" smtClean="0"/>
              <a:t> interval/ </a:t>
            </a:r>
            <a:r>
              <a:rPr lang="en-US" baseline="0" dirty="0" err="1" smtClean="0"/>
              <a:t>kategorikal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726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r>
              <a:rPr lang="en-US" dirty="0" smtClean="0"/>
              <a:t> binning:</a:t>
            </a:r>
          </a:p>
          <a:p>
            <a:pPr marL="228600" indent="-228600">
              <a:buAutoNum type="arabicPeriod"/>
            </a:pPr>
            <a:r>
              <a:rPr lang="en-US" dirty="0" smtClean="0"/>
              <a:t>Equal frequencies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dimana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dibagi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kedalam</a:t>
            </a:r>
            <a:r>
              <a:rPr lang="en-US" baseline="0" dirty="0" smtClean="0"/>
              <a:t> interval, </a:t>
            </a:r>
            <a:r>
              <a:rPr lang="en-US" baseline="0" dirty="0" err="1" smtClean="0"/>
              <a:t>dimana</a:t>
            </a:r>
            <a:r>
              <a:rPr lang="en-US" baseline="0" dirty="0" smtClean="0"/>
              <a:t> masing2 data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frekuensi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sama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2.</a:t>
            </a:r>
            <a:r>
              <a:rPr lang="en-US" baseline="0" dirty="0" smtClean="0"/>
              <a:t> </a:t>
            </a:r>
            <a:r>
              <a:rPr lang="en-US" dirty="0" smtClean="0"/>
              <a:t> Equal</a:t>
            </a:r>
            <a:r>
              <a:rPr lang="en-US" baseline="0" dirty="0" smtClean="0"/>
              <a:t> interval</a:t>
            </a:r>
            <a:r>
              <a:rPr lang="en-US" dirty="0" smtClean="0"/>
              <a:t> </a:t>
            </a:r>
            <a:r>
              <a:rPr lang="en-US" baseline="0" dirty="0" smtClean="0"/>
              <a:t>= </a:t>
            </a:r>
            <a:r>
              <a:rPr lang="en-US" baseline="0" dirty="0" err="1" smtClean="0"/>
              <a:t>dimana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dibagi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kedalam</a:t>
            </a:r>
            <a:r>
              <a:rPr lang="en-US" baseline="0" dirty="0" smtClean="0"/>
              <a:t> interval, </a:t>
            </a:r>
            <a:r>
              <a:rPr lang="en-US" baseline="0" dirty="0" err="1" smtClean="0"/>
              <a:t>dimana</a:t>
            </a:r>
            <a:r>
              <a:rPr lang="en-US" baseline="0" dirty="0" smtClean="0"/>
              <a:t> masing2 data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rentang</a:t>
            </a:r>
            <a:r>
              <a:rPr lang="en-US" baseline="0" dirty="0" smtClean="0"/>
              <a:t> interval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sama</a:t>
            </a:r>
            <a:endParaRPr lang="en-US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962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Ketika</a:t>
            </a:r>
            <a:r>
              <a:rPr lang="en-US" baseline="0" dirty="0" smtClean="0"/>
              <a:t> binning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enoding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terhadap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kelompok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terbentuk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Jika</a:t>
            </a:r>
            <a:r>
              <a:rPr lang="en-US" baseline="0" dirty="0" smtClean="0"/>
              <a:t> linear,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 ordinal encoding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Jika</a:t>
            </a:r>
            <a:r>
              <a:rPr lang="en-US" baseline="0" dirty="0" smtClean="0"/>
              <a:t> non linear,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 one hot/binary encoding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352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Polynomial feature </a:t>
            </a:r>
            <a:r>
              <a:rPr lang="en-US" dirty="0" err="1" smtClean="0"/>
              <a:t>biasa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meningkatkan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perfotmance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suatu</a:t>
            </a:r>
            <a:r>
              <a:rPr lang="en-US" baseline="0" dirty="0" smtClean="0"/>
              <a:t> ML.</a:t>
            </a:r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Biasa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regresi</a:t>
            </a:r>
            <a:r>
              <a:rPr lang="en-US" baseline="0" dirty="0" smtClean="0"/>
              <a:t>: linear regression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linear logistic</a:t>
            </a:r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Pilihan</a:t>
            </a:r>
            <a:r>
              <a:rPr lang="en-US" baseline="0" dirty="0" smtClean="0"/>
              <a:t> polynomial: second order, third order, k-</a:t>
            </a:r>
            <a:r>
              <a:rPr lang="en-US" baseline="0" dirty="0" err="1" smtClean="0"/>
              <a:t>th</a:t>
            </a:r>
            <a:r>
              <a:rPr lang="en-US" baseline="0" dirty="0" smtClean="0"/>
              <a:t> order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Pemilihan</a:t>
            </a:r>
            <a:r>
              <a:rPr lang="en-US" baseline="0" dirty="0" smtClean="0"/>
              <a:t> polynomial </a:t>
            </a:r>
            <a:r>
              <a:rPr lang="en-US" baseline="0" dirty="0" err="1" smtClean="0"/>
              <a:t>tergantung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hubungan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terbentuk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antar</a:t>
            </a:r>
            <a:r>
              <a:rPr lang="en-US" baseline="0" dirty="0" smtClean="0"/>
              <a:t> variable </a:t>
            </a:r>
            <a:r>
              <a:rPr lang="en-US" baseline="0" dirty="0" err="1" smtClean="0"/>
              <a:t>dependen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independen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Jika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polfeat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dipilih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meningkatkan</a:t>
            </a:r>
            <a:r>
              <a:rPr lang="en-US" baseline="0" dirty="0" smtClean="0"/>
              <a:t> model performance </a:t>
            </a:r>
            <a:r>
              <a:rPr lang="en-US" baseline="0" dirty="0" err="1" smtClean="0"/>
              <a:t>secara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signifikan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terlalu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rendah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underfitting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terlalu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tinggi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overfiting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47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Biasa</a:t>
            </a:r>
            <a:r>
              <a:rPr lang="en-US" dirty="0" smtClean="0"/>
              <a:t> </a:t>
            </a:r>
            <a:r>
              <a:rPr lang="en-US" dirty="0" err="1" smtClean="0"/>
              <a:t>lgsg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banyak</a:t>
            </a:r>
            <a:r>
              <a:rPr lang="en-US" dirty="0" smtClean="0"/>
              <a:t> variable </a:t>
            </a:r>
            <a:r>
              <a:rPr lang="en-US" dirty="0" err="1" smtClean="0"/>
              <a:t>sekaligus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688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 selection = </a:t>
            </a:r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memilih</a:t>
            </a:r>
            <a:r>
              <a:rPr lang="en-US" baseline="0" dirty="0" smtClean="0"/>
              <a:t> feature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benar2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signifikan</a:t>
            </a:r>
            <a:r>
              <a:rPr lang="en-US" baseline="0" dirty="0" smtClean="0"/>
              <a:t> impact di </a:t>
            </a:r>
            <a:r>
              <a:rPr lang="en-US" baseline="0" dirty="0" err="1" smtClean="0"/>
              <a:t>di</a:t>
            </a:r>
            <a:r>
              <a:rPr lang="en-US" baseline="0" dirty="0" smtClean="0"/>
              <a:t> modeling.</a:t>
            </a:r>
          </a:p>
          <a:p>
            <a:r>
              <a:rPr lang="en-US" baseline="0" dirty="0" smtClean="0"/>
              <a:t>Feature selection </a:t>
            </a:r>
            <a:r>
              <a:rPr lang="en-US" baseline="0" dirty="0" err="1" smtClean="0"/>
              <a:t>bisaa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generalisasi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ketika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terlalu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banyak</a:t>
            </a:r>
            <a:r>
              <a:rPr lang="en-US" baseline="0" dirty="0" smtClean="0"/>
              <a:t> feature </a:t>
            </a:r>
            <a:r>
              <a:rPr lang="en-US" baseline="0" dirty="0" err="1" smtClean="0"/>
              <a:t>menyebabkan</a:t>
            </a:r>
            <a:r>
              <a:rPr lang="en-US" baseline="0" dirty="0" smtClean="0"/>
              <a:t> overfitting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ketika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terlalu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sedikit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menyebabkan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underfitting</a:t>
            </a:r>
            <a:r>
              <a:rPr lang="en-US" baseline="0" dirty="0" smtClean="0"/>
              <a:t>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B8872E-8043-4EB7-B598-5A6C98DAE5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185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Scalling</a:t>
            </a:r>
            <a:r>
              <a:rPr lang="en-US" dirty="0" smtClean="0"/>
              <a:t> = transform data </a:t>
            </a:r>
            <a:r>
              <a:rPr lang="en-US" dirty="0" err="1" smtClean="0"/>
              <a:t>numerikal</a:t>
            </a:r>
            <a:r>
              <a:rPr lang="en-US" dirty="0" smtClean="0"/>
              <a:t> agar </a:t>
            </a:r>
            <a:r>
              <a:rPr lang="en-US" dirty="0" err="1" smtClean="0"/>
              <a:t>antar</a:t>
            </a:r>
            <a:r>
              <a:rPr lang="en-US" baseline="0" dirty="0" smtClean="0"/>
              <a:t> variable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sama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Scalling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Minmax</a:t>
            </a:r>
            <a:r>
              <a:rPr lang="en-US" baseline="0" dirty="0" smtClean="0"/>
              <a:t> : transform range 0 -1, sensitive </a:t>
            </a:r>
            <a:r>
              <a:rPr lang="en-US" baseline="0" dirty="0" err="1" smtClean="0"/>
              <a:t>thdp</a:t>
            </a:r>
            <a:r>
              <a:rPr lang="en-US" baseline="0" dirty="0" smtClean="0"/>
              <a:t> outlier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Standard (z): transform to mean = 0 &amp;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 = 1, sensitive </a:t>
            </a:r>
            <a:r>
              <a:rPr lang="en-US" baseline="0" dirty="0" err="1" smtClean="0"/>
              <a:t>thdp</a:t>
            </a:r>
            <a:r>
              <a:rPr lang="en-US" baseline="0" dirty="0" smtClean="0"/>
              <a:t> outlier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 (range -1 </a:t>
            </a:r>
            <a:r>
              <a:rPr lang="en-US" baseline="0" dirty="0" err="1" smtClean="0"/>
              <a:t>sampe</a:t>
            </a:r>
            <a:r>
              <a:rPr lang="en-US" baseline="0" dirty="0" smtClean="0"/>
              <a:t> 1, </a:t>
            </a:r>
            <a:r>
              <a:rPr lang="en-US" baseline="0" dirty="0" err="1" smtClean="0"/>
              <a:t>diatas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itu</a:t>
            </a:r>
            <a:r>
              <a:rPr lang="en-US" baseline="0" dirty="0" smtClean="0"/>
              <a:t> outliers)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Robust: alternative,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sensitive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outlier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err="1" smtClean="0"/>
              <a:t>Scalling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bekerja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maksimal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model KNN, Linear model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Neural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607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Memilih</a:t>
            </a:r>
            <a:r>
              <a:rPr lang="en-US" baseline="0" dirty="0" smtClean="0"/>
              <a:t> feature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significant:</a:t>
            </a:r>
            <a:endParaRPr lang="en-US" dirty="0" smtClean="0"/>
          </a:p>
          <a:p>
            <a:r>
              <a:rPr lang="en-US" dirty="0" smtClean="0"/>
              <a:t>- </a:t>
            </a:r>
            <a:r>
              <a:rPr lang="en-US" dirty="0" err="1" smtClean="0"/>
              <a:t>Ftest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regresi</a:t>
            </a:r>
            <a:endParaRPr lang="en-US" baseline="0" dirty="0" smtClean="0"/>
          </a:p>
          <a:p>
            <a:r>
              <a:rPr lang="en-US" baseline="0" dirty="0" smtClean="0"/>
              <a:t>- KNN log likelihood </a:t>
            </a:r>
            <a:r>
              <a:rPr lang="en-US" baseline="0" dirty="0" err="1" smtClean="0"/>
              <a:t>buat</a:t>
            </a:r>
            <a:r>
              <a:rPr lang="en-US" baseline="0" dirty="0" smtClean="0"/>
              <a:t> classification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Univariate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cara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selectKBest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memilikih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nomer</a:t>
            </a:r>
            <a:r>
              <a:rPr lang="en-US" baseline="0" dirty="0" smtClean="0"/>
              <a:t> k </a:t>
            </a:r>
            <a:r>
              <a:rPr lang="en-US" baseline="0" dirty="0" err="1" smtClean="0"/>
              <a:t>terbaik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SelectPercentile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memilih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persentase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 modelling</a:t>
            </a:r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Sifatnya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umum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belum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tentu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bagus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semua</a:t>
            </a:r>
            <a:r>
              <a:rPr lang="en-US" baseline="0" dirty="0" smtClean="0"/>
              <a:t> model.</a:t>
            </a:r>
          </a:p>
          <a:p>
            <a:r>
              <a:rPr lang="en-US" baseline="0" dirty="0" err="1" smtClean="0"/>
              <a:t>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</a:t>
            </a:r>
            <a:r>
              <a:rPr lang="en-US" baseline="0" dirty="0" smtClean="0"/>
              <a:t> parametric </a:t>
            </a:r>
            <a:r>
              <a:rPr lang="en-US" baseline="0" dirty="0" err="1" smtClean="0"/>
              <a:t>belum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tentu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bagus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ke</a:t>
            </a:r>
            <a:r>
              <a:rPr lang="en-US" baseline="0" dirty="0" smtClean="0"/>
              <a:t> non parametric </a:t>
            </a:r>
            <a:r>
              <a:rPr lang="en-US" baseline="0" dirty="0" err="1" smtClean="0"/>
              <a:t>belum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tentu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bagus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B8872E-8043-4EB7-B598-5A6C98DAE5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4734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Melihatnya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satu-satu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Jadi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4variabel, </a:t>
            </a:r>
            <a:r>
              <a:rPr lang="en-US" dirty="0" err="1" smtClean="0"/>
              <a:t>diambil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(</a:t>
            </a:r>
            <a:r>
              <a:rPr lang="en-US" dirty="0" err="1" smtClean="0"/>
              <a:t>diambil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pvalue</a:t>
            </a:r>
            <a:r>
              <a:rPr lang="en-US" dirty="0" smtClean="0"/>
              <a:t> </a:t>
            </a:r>
            <a:r>
              <a:rPr lang="en-US" dirty="0" err="1" smtClean="0"/>
              <a:t>kurang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dirty="0" smtClean="0"/>
              <a:t>0.05)</a:t>
            </a:r>
          </a:p>
          <a:p>
            <a:endParaRPr lang="en-US" dirty="0" smtClean="0"/>
          </a:p>
          <a:p>
            <a:r>
              <a:rPr lang="en-US" dirty="0" err="1" smtClean="0"/>
              <a:t>Lalu</a:t>
            </a:r>
            <a:r>
              <a:rPr lang="en-US" dirty="0" smtClean="0"/>
              <a:t>,</a:t>
            </a:r>
            <a:r>
              <a:rPr lang="en-US" baseline="0" dirty="0" smtClean="0"/>
              <a:t> y</a:t>
            </a:r>
            <a:r>
              <a:rPr lang="en-US" dirty="0" smtClean="0"/>
              <a:t>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dimodelkan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dua</a:t>
            </a:r>
            <a:r>
              <a:rPr lang="en-US" baseline="0" dirty="0" smtClean="0"/>
              <a:t> variable </a:t>
            </a:r>
            <a:r>
              <a:rPr lang="en-US" baseline="0" dirty="0" err="1" smtClean="0"/>
              <a:t>saja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B8872E-8043-4EB7-B598-5A6C98DAE5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3208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Bikin</a:t>
            </a:r>
            <a:r>
              <a:rPr lang="en-US" dirty="0" smtClean="0"/>
              <a:t> </a:t>
            </a:r>
            <a:r>
              <a:rPr lang="en-US" dirty="0" err="1" smtClean="0"/>
              <a:t>modelnya</a:t>
            </a:r>
            <a:r>
              <a:rPr lang="en-US" dirty="0" smtClean="0"/>
              <a:t> </a:t>
            </a:r>
            <a:r>
              <a:rPr lang="en-US" dirty="0" err="1" smtClean="0"/>
              <a:t>dulu</a:t>
            </a:r>
            <a:r>
              <a:rPr lang="en-US" dirty="0" smtClean="0"/>
              <a:t> </a:t>
            </a:r>
            <a:r>
              <a:rPr lang="en-US" dirty="0" err="1" smtClean="0"/>
              <a:t>baru</a:t>
            </a:r>
            <a:r>
              <a:rPr lang="en-US" dirty="0" smtClean="0"/>
              <a:t> </a:t>
            </a:r>
            <a:r>
              <a:rPr lang="en-US" dirty="0" err="1" smtClean="0"/>
              <a:t>ketauan</a:t>
            </a:r>
            <a:r>
              <a:rPr lang="en-US" baseline="0" dirty="0" smtClean="0"/>
              <a:t> feature </a:t>
            </a:r>
            <a:r>
              <a:rPr lang="en-US" baseline="0" dirty="0" err="1" smtClean="0"/>
              <a:t>importancenya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mana.</a:t>
            </a:r>
          </a:p>
          <a:p>
            <a:r>
              <a:rPr lang="en-US" baseline="0" dirty="0" smtClean="0"/>
              <a:t>(</a:t>
            </a:r>
            <a:r>
              <a:rPr lang="en-US" baseline="0" dirty="0" err="1" smtClean="0"/>
              <a:t>standarisasi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dgn</a:t>
            </a:r>
            <a:r>
              <a:rPr lang="en-US" baseline="0" dirty="0" smtClean="0"/>
              <a:t> standard </a:t>
            </a:r>
            <a:r>
              <a:rPr lang="en-US" baseline="0" dirty="0" err="1" smtClean="0"/>
              <a:t>scaller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biasanya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Setelah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bikin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lagi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feature </a:t>
            </a:r>
            <a:r>
              <a:rPr lang="en-US" baseline="0" dirty="0" err="1" smtClean="0"/>
              <a:t>importancenya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Sehingga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hasilnya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lebih</a:t>
            </a:r>
            <a:r>
              <a:rPr lang="en-US" baseline="0" dirty="0" smtClean="0"/>
              <a:t> optimal.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(+) </a:t>
            </a:r>
            <a:r>
              <a:rPr lang="en-US" baseline="0" dirty="0" err="1" smtClean="0"/>
              <a:t>bisa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melihat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interaksi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antar</a:t>
            </a:r>
            <a:r>
              <a:rPr lang="en-US" baseline="0" dirty="0" smtClean="0"/>
              <a:t> feature</a:t>
            </a:r>
          </a:p>
          <a:p>
            <a:r>
              <a:rPr lang="en-US" baseline="0" dirty="0" smtClean="0"/>
              <a:t>(-) </a:t>
            </a:r>
            <a:r>
              <a:rPr lang="en-US" baseline="0" dirty="0" err="1" smtClean="0"/>
              <a:t>makin</a:t>
            </a:r>
            <a:r>
              <a:rPr lang="en-US" baseline="0" dirty="0" smtClean="0"/>
              <a:t> lama </a:t>
            </a:r>
            <a:r>
              <a:rPr lang="en-US" baseline="0" dirty="0" err="1" smtClean="0"/>
              <a:t>prosesnya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Contoh</a:t>
            </a:r>
            <a:r>
              <a:rPr lang="en-US" baseline="0" dirty="0" smtClean="0"/>
              <a:t>: decision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B8872E-8043-4EB7-B598-5A6C98DAE5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4623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Diambil</a:t>
            </a:r>
            <a:r>
              <a:rPr lang="en-US" dirty="0" smtClean="0"/>
              <a:t> important feature </a:t>
            </a:r>
            <a:r>
              <a:rPr lang="en-US" dirty="0" err="1" smtClean="0"/>
              <a:t>setelah</a:t>
            </a:r>
            <a:r>
              <a:rPr lang="en-US" dirty="0" smtClean="0"/>
              <a:t> di</a:t>
            </a:r>
            <a:r>
              <a:rPr lang="en-US" baseline="0" dirty="0" smtClean="0"/>
              <a:t> modelling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B8872E-8043-4EB7-B598-5A6C98DAE5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7803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Itterative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membangun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serangkaian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feature bermacam2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Ada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cara</a:t>
            </a:r>
            <a:r>
              <a:rPr lang="en-US" baseline="0" dirty="0" smtClean="0"/>
              <a:t> iterative: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backward: feature </a:t>
            </a:r>
            <a:r>
              <a:rPr lang="en-US" baseline="0" dirty="0" err="1" smtClean="0"/>
              <a:t>dipake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semua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lalu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dikurangi</a:t>
            </a:r>
            <a:r>
              <a:rPr lang="en-US" baseline="0" dirty="0" smtClean="0"/>
              <a:t> satu2 </a:t>
            </a:r>
            <a:r>
              <a:rPr lang="en-US" baseline="0" dirty="0" err="1" smtClean="0"/>
              <a:t>hingga</a:t>
            </a:r>
            <a:r>
              <a:rPr lang="en-US" baseline="0" dirty="0" smtClean="0"/>
              <a:t> important </a:t>
            </a:r>
            <a:r>
              <a:rPr lang="en-US" baseline="0" dirty="0" err="1" smtClean="0"/>
              <a:t>semua</a:t>
            </a:r>
            <a:r>
              <a:rPr lang="en-US" baseline="0" dirty="0" smtClean="0"/>
              <a:t> (RFE)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Forward: </a:t>
            </a:r>
            <a:r>
              <a:rPr lang="en-US" baseline="0" dirty="0" err="1" smtClean="0"/>
              <a:t>kebalikannya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dipake</a:t>
            </a:r>
            <a:r>
              <a:rPr lang="en-US" baseline="0" dirty="0" smtClean="0"/>
              <a:t> satu2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cocok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ditambahin</a:t>
            </a:r>
            <a:endParaRPr lang="en-US" baseline="0" dirty="0" smtClean="0"/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(-) </a:t>
            </a:r>
            <a:r>
              <a:rPr lang="en-US" baseline="0" dirty="0" err="1" smtClean="0"/>
              <a:t>lebih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waktu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dibanding</a:t>
            </a:r>
            <a:r>
              <a:rPr lang="en-US" baseline="0" dirty="0" smtClean="0"/>
              <a:t> model based</a:t>
            </a:r>
          </a:p>
          <a:p>
            <a:pPr marL="0" indent="0">
              <a:buNone/>
            </a:pPr>
            <a:r>
              <a:rPr lang="en-US" baseline="0" dirty="0" smtClean="0"/>
              <a:t>(+) </a:t>
            </a:r>
            <a:r>
              <a:rPr lang="en-US" baseline="0" dirty="0" err="1" smtClean="0"/>
              <a:t>lebih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banyak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dicoba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sehingga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mengungguli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feature selection </a:t>
            </a:r>
            <a:r>
              <a:rPr lang="en-US" baseline="0" dirty="0" err="1" smtClean="0"/>
              <a:t>lainnya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B8872E-8043-4EB7-B598-5A6C98DAE5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35579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104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 percentile ===&gt; univariate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B8872E-8043-4EB7-B598-5A6C98DAE5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9005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53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23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Encoding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cara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memrepresentasikan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kategori</a:t>
            </a:r>
            <a:r>
              <a:rPr lang="en-US" baseline="0" dirty="0" smtClean="0"/>
              <a:t> di ML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Onehot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bisa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nominal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ordinal</a:t>
            </a:r>
          </a:p>
          <a:p>
            <a:r>
              <a:rPr lang="en-US" baseline="0" dirty="0" smtClean="0"/>
              <a:t>Ordinal =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ordinal </a:t>
            </a:r>
            <a:r>
              <a:rPr lang="en-US" baseline="0" dirty="0" err="1" smtClean="0"/>
              <a:t>saja</a:t>
            </a:r>
            <a:endParaRPr lang="en-US" baseline="0" dirty="0" smtClean="0"/>
          </a:p>
          <a:p>
            <a:r>
              <a:rPr lang="en-US" baseline="0" dirty="0" smtClean="0"/>
              <a:t>Binary =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nominal </a:t>
            </a:r>
            <a:r>
              <a:rPr lang="en-US" baseline="0" dirty="0" err="1" smtClean="0"/>
              <a:t>saja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cocok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kategori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terlalu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banyak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Label encoding = best practice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mengganti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labelnya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saja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biasanya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kasus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klasifikasi</a:t>
            </a:r>
            <a:r>
              <a:rPr lang="en-US" baseline="0" dirty="0" smtClean="0"/>
              <a:t> yes/no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97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Memecah</a:t>
            </a:r>
            <a:r>
              <a:rPr lang="en-US" dirty="0" smtClean="0"/>
              <a:t> value </a:t>
            </a:r>
            <a:r>
              <a:rPr lang="en-US" dirty="0" err="1" smtClean="0"/>
              <a:t>kategorik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1 </a:t>
            </a:r>
            <a:r>
              <a:rPr lang="en-US" dirty="0" err="1" smtClean="0"/>
              <a:t>atau</a:t>
            </a:r>
            <a:r>
              <a:rPr lang="en-US" dirty="0" smtClean="0"/>
              <a:t> 0 </a:t>
            </a:r>
            <a:r>
              <a:rPr lang="en-US" dirty="0" err="1" smtClean="0"/>
              <a:t>disebut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juga</a:t>
            </a:r>
            <a:r>
              <a:rPr lang="en-US" baseline="0" dirty="0" smtClean="0"/>
              <a:t> dummy variable.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  </a:t>
            </a:r>
            <a:r>
              <a:rPr lang="en-US" baseline="0" dirty="0" err="1" smtClean="0"/>
              <a:t>Terbaik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nominal variable, </a:t>
            </a:r>
            <a:r>
              <a:rPr lang="en-US" baseline="0" dirty="0" err="1" smtClean="0"/>
              <a:t>tapi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ordinal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41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Khusus</a:t>
            </a:r>
            <a:r>
              <a:rPr lang="en-US" baseline="0" dirty="0" smtClean="0"/>
              <a:t> l </a:t>
            </a:r>
            <a:r>
              <a:rPr lang="en-US" baseline="0" dirty="0" err="1" smtClean="0"/>
              <a:t>inear</a:t>
            </a:r>
            <a:r>
              <a:rPr lang="en-US" baseline="0" dirty="0" smtClean="0"/>
              <a:t> model, </a:t>
            </a:r>
            <a:r>
              <a:rPr lang="en-US" baseline="0" dirty="0" err="1" smtClean="0"/>
              <a:t>hanya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butuh</a:t>
            </a:r>
            <a:r>
              <a:rPr lang="en-US" baseline="0" dirty="0" smtClean="0"/>
              <a:t> k-1 variable,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k variable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menyebabkan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multicool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C6A82-E0B8-4A4E-A8DE-C442839A78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9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8D9A-BFAC-4224-87A7-E90AC4E5693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96735-33CA-48BF-BA42-A59FE235D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9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8D9A-BFAC-4224-87A7-E90AC4E5693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96735-33CA-48BF-BA42-A59FE235D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64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8D9A-BFAC-4224-87A7-E90AC4E5693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96735-33CA-48BF-BA42-A59FE235D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1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8D9A-BFAC-4224-87A7-E90AC4E5693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96735-33CA-48BF-BA42-A59FE235D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09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8D9A-BFAC-4224-87A7-E90AC4E5693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96735-33CA-48BF-BA42-A59FE235D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96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8D9A-BFAC-4224-87A7-E90AC4E5693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96735-33CA-48BF-BA42-A59FE235D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77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8D9A-BFAC-4224-87A7-E90AC4E5693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96735-33CA-48BF-BA42-A59FE235D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9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8D9A-BFAC-4224-87A7-E90AC4E5693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96735-33CA-48BF-BA42-A59FE235D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03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8D9A-BFAC-4224-87A7-E90AC4E5693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96735-33CA-48BF-BA42-A59FE235D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1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8D9A-BFAC-4224-87A7-E90AC4E5693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96735-33CA-48BF-BA42-A59FE235D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6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8D9A-BFAC-4224-87A7-E90AC4E5693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96735-33CA-48BF-BA42-A59FE235D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2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58D9A-BFAC-4224-87A7-E90AC4E5693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96735-33CA-48BF-BA42-A59FE235D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21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71" y="-1"/>
            <a:ext cx="11786858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60" y="166254"/>
            <a:ext cx="11348680" cy="652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7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84" y="0"/>
            <a:ext cx="11865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40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11" y="0"/>
            <a:ext cx="11910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09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95" y="-1"/>
            <a:ext cx="1178481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48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32" y="-1"/>
            <a:ext cx="11793336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05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76612" y="2463662"/>
            <a:ext cx="5438775" cy="966788"/>
          </a:xfrm>
          <a:solidFill>
            <a:srgbClr val="008080"/>
          </a:solidFill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HOW TO GET BINARY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70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6" y="-7825"/>
            <a:ext cx="11677648" cy="687365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7176" y="-7825"/>
            <a:ext cx="4343399" cy="607900"/>
          </a:xfrm>
          <a:prstGeom prst="rect">
            <a:avLst/>
          </a:prstGeom>
          <a:solidFill>
            <a:srgbClr val="008080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mtClean="0">
                <a:solidFill>
                  <a:schemeClr val="bg1"/>
                </a:solidFill>
              </a:rPr>
              <a:t>HOW TO GET BINARY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672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46" y="483394"/>
            <a:ext cx="11084308" cy="64008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5438775" cy="966788"/>
          </a:xfrm>
          <a:prstGeom prst="rect">
            <a:avLst/>
          </a:prstGeom>
          <a:solidFill>
            <a:srgbClr val="008080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bg1"/>
                </a:solidFill>
              </a:rPr>
              <a:t>HOW TO GET REAL NUMBER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47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" y="255217"/>
            <a:ext cx="11191875" cy="653099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5438775" cy="966788"/>
          </a:xfrm>
          <a:prstGeom prst="rect">
            <a:avLst/>
          </a:prstGeom>
          <a:solidFill>
            <a:srgbClr val="008080"/>
          </a:solidFill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bg1"/>
                </a:solidFill>
              </a:rPr>
              <a:t>HOW TO NUMBER OF DIGIT BINARY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738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.FIT &amp; .TRANSFORM FUNCTION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-1"/>
            <a:ext cx="11887202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45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82" y="-1"/>
            <a:ext cx="11845636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12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6" y="81714"/>
            <a:ext cx="11563348" cy="669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35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6309"/>
            <a:ext cx="11791950" cy="680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45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00" y="-1"/>
            <a:ext cx="117782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50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51788"/>
            <a:ext cx="11677650" cy="675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27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61" y="-1"/>
            <a:ext cx="11808478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85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37989"/>
            <a:ext cx="11677650" cy="678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24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88" y="-1"/>
            <a:ext cx="11815224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3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0" y="-1"/>
            <a:ext cx="1185258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87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6" y="49808"/>
            <a:ext cx="11677648" cy="675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55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50" y="0"/>
            <a:ext cx="11910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69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1" y="0"/>
            <a:ext cx="11841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74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90" y="0"/>
            <a:ext cx="11848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2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0" y="-1"/>
            <a:ext cx="118984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21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1" y="42808"/>
            <a:ext cx="8877298" cy="681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22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00" y="-1"/>
            <a:ext cx="117782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6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49" y="105929"/>
            <a:ext cx="11468102" cy="66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28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78" y="0"/>
            <a:ext cx="11915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04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37" y="-1"/>
            <a:ext cx="11932126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15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64" y="-1"/>
            <a:ext cx="11879272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65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85693"/>
            <a:ext cx="11582398" cy="668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53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6" y="225665"/>
            <a:ext cx="11062448" cy="640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886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1" y="0"/>
            <a:ext cx="11810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95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46" y="-1"/>
            <a:ext cx="11820508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074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83" y="-1"/>
            <a:ext cx="11846834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14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8" y="0"/>
            <a:ext cx="11915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13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83" y="-1"/>
            <a:ext cx="11846834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14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78" y="-1"/>
            <a:ext cx="11852844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48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3" y="35957"/>
            <a:ext cx="11748654" cy="678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73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62" y="0"/>
            <a:ext cx="11890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539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43" y="0"/>
            <a:ext cx="11903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67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81" y="0"/>
            <a:ext cx="11877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95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41" y="0"/>
            <a:ext cx="11815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433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3" y="0"/>
            <a:ext cx="11813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0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FEATURE SELECTION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3" y="37495"/>
            <a:ext cx="11710734" cy="678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46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528637"/>
            <a:ext cx="1001077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80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533400"/>
            <a:ext cx="1001077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365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547687"/>
            <a:ext cx="100107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39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12" y="390525"/>
            <a:ext cx="1046797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596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12" y="395287"/>
            <a:ext cx="1046797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71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371475"/>
            <a:ext cx="104775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119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414337"/>
            <a:ext cx="104584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974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89" y="0"/>
            <a:ext cx="11796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70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361950"/>
            <a:ext cx="10629900" cy="6134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68" y="206755"/>
            <a:ext cx="11167782" cy="644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27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00" y="-1"/>
            <a:ext cx="118692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72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390525"/>
            <a:ext cx="104489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95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38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2" y="153462"/>
            <a:ext cx="11385176" cy="655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12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73" y="137017"/>
            <a:ext cx="11443854" cy="658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31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1058</Words>
  <Application>Microsoft Office PowerPoint</Application>
  <PresentationFormat>Widescreen</PresentationFormat>
  <Paragraphs>193</Paragraphs>
  <Slides>61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GET BINARY</vt:lpstr>
      <vt:lpstr>PowerPoint Presentation</vt:lpstr>
      <vt:lpstr>PowerPoint Presentation</vt:lpstr>
      <vt:lpstr>PowerPoint Presentation</vt:lpstr>
      <vt:lpstr>.FIT &amp; .TRANSFORM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Faradina</dc:creator>
  <cp:lastModifiedBy>Sarah Faradina</cp:lastModifiedBy>
  <cp:revision>72</cp:revision>
  <dcterms:created xsi:type="dcterms:W3CDTF">2021-01-30T04:08:17Z</dcterms:created>
  <dcterms:modified xsi:type="dcterms:W3CDTF">2021-02-05T09:28:13Z</dcterms:modified>
</cp:coreProperties>
</file>